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8" r:id="rId3"/>
    <p:sldId id="269" r:id="rId4"/>
    <p:sldId id="270" r:id="rId5"/>
    <p:sldId id="281" r:id="rId6"/>
    <p:sldId id="271" r:id="rId7"/>
    <p:sldId id="272" r:id="rId8"/>
    <p:sldId id="273" r:id="rId9"/>
    <p:sldId id="278" r:id="rId10"/>
    <p:sldId id="276" r:id="rId11"/>
    <p:sldId id="277" r:id="rId12"/>
    <p:sldId id="279" r:id="rId13"/>
    <p:sldId id="267" r:id="rId14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7FD"/>
    <a:srgbClr val="C0E4FC"/>
    <a:srgbClr val="1B1B55"/>
    <a:srgbClr val="25B15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56" y="-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8035-216E-4787-B6AE-AD94D7C60223}" type="datetimeFigureOut">
              <a:rPr lang="en-US" smtClean="0"/>
              <a:pPr/>
              <a:t>4/17/2018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EF86-C6D0-4CDA-8525-A9AAF272CC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0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57650"/>
            <a:ext cx="8686800" cy="9715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71450"/>
            <a:ext cx="21717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1450"/>
            <a:ext cx="63627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G1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7643834" y="1928808"/>
            <a:ext cx="428628" cy="21431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57650"/>
            <a:ext cx="8686800" cy="9715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28700"/>
            <a:ext cx="4267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26720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13BD64-3102-4D17-8B29-87D786D65FA4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4923B2-0A6E-44AF-9724-0A6A301C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7145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28700"/>
            <a:ext cx="870111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 descr="ECG1.gif"/>
          <p:cNvPicPr>
            <a:picLocks noChangeAspect="1"/>
          </p:cNvPicPr>
          <p:nvPr/>
        </p:nvPicPr>
        <p:blipFill>
          <a:blip r:embed="rId15" cstate="print">
            <a:grayscl/>
            <a:lum bright="-36000" contrast="-100000"/>
          </a:blip>
          <a:stretch>
            <a:fillRect/>
          </a:stretch>
        </p:blipFill>
        <p:spPr>
          <a:xfrm>
            <a:off x="7643834" y="1928808"/>
            <a:ext cx="428628" cy="214314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35767"/>
            <a:ext cx="8686800" cy="742950"/>
          </a:xfrm>
        </p:spPr>
        <p:txBody>
          <a:bodyPr/>
          <a:lstStyle/>
          <a:p>
            <a:pPr algn="ctr"/>
            <a:r>
              <a:rPr lang="en-GB" sz="3600" dirty="0" err="1" smtClean="0"/>
              <a:t>OPENeP</a:t>
            </a:r>
            <a:r>
              <a:rPr lang="en-GB" sz="3600" dirty="0" smtClean="0"/>
              <a:t> - An Open Standards Approach</a:t>
            </a:r>
            <a:br>
              <a:rPr lang="en-GB" sz="3600" dirty="0" smtClean="0"/>
            </a:br>
            <a:r>
              <a:rPr lang="en-GB" sz="3600" dirty="0" smtClean="0"/>
              <a:t>To An Integrated Digital Care Record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Andy Blofield, Director of IM&amp;T (CIO)</a:t>
            </a:r>
            <a:endParaRPr lang="en-US" sz="11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Picture 3" descr="ECG1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7643834" y="1928808"/>
            <a:ext cx="428628" cy="21431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14282" y="1495905"/>
            <a:ext cx="868680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Plymouth Hospitals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NHS Trust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" y="53209"/>
            <a:ext cx="8990152" cy="503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1" y="141481"/>
            <a:ext cx="6624736" cy="43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1" y="411511"/>
            <a:ext cx="8894271" cy="38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come</a:t>
            </a:r>
            <a:endParaRPr lang="en-GB" dirty="0"/>
          </a:p>
        </p:txBody>
      </p:sp>
      <p:sp>
        <p:nvSpPr>
          <p:cNvPr id="235" name="TextBox 234"/>
          <p:cNvSpPr txBox="1"/>
          <p:nvPr/>
        </p:nvSpPr>
        <p:spPr>
          <a:xfrm>
            <a:off x="2771800" y="116759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Order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Electronic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i="1" dirty="0" err="1" smtClean="0"/>
              <a:t>See</a:t>
            </a:r>
            <a:r>
              <a:rPr lang="en-GB" dirty="0" err="1" smtClean="0"/>
              <a:t>EHR</a:t>
            </a:r>
            <a:r>
              <a:rPr lang="en-GB" dirty="0" smtClean="0"/>
              <a:t> </a:t>
            </a:r>
            <a:r>
              <a:rPr lang="en-GB" dirty="0"/>
              <a:t>o</a:t>
            </a:r>
            <a:r>
              <a:rPr lang="en-GB" dirty="0" smtClean="0"/>
              <a:t>pen source </a:t>
            </a:r>
            <a:r>
              <a:rPr lang="en-GB" i="1" dirty="0" smtClean="0"/>
              <a:t>&amp; </a:t>
            </a:r>
            <a:r>
              <a:rPr lang="en-GB" i="1" dirty="0" err="1" smtClean="0"/>
              <a:t>openEHR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Packaged deployment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Ecosystem </a:t>
            </a:r>
            <a:r>
              <a:rPr lang="en-GB" dirty="0"/>
              <a:t>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Local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Local SME’s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Connections with partners (Education)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National and Global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3289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35767"/>
            <a:ext cx="8686800" cy="742950"/>
          </a:xfrm>
        </p:spPr>
        <p:txBody>
          <a:bodyPr/>
          <a:lstStyle/>
          <a:p>
            <a:r>
              <a:rPr lang="en-GB" sz="3600" dirty="0" err="1"/>
              <a:t>OPENeP</a:t>
            </a:r>
            <a:r>
              <a:rPr lang="en-GB" sz="3600" dirty="0"/>
              <a:t> - An Open Standards Approach</a:t>
            </a:r>
            <a:br>
              <a:rPr lang="en-GB" sz="3600" dirty="0"/>
            </a:br>
            <a:r>
              <a:rPr lang="en-GB" sz="3600" dirty="0"/>
              <a:t>To An Integrated Digital Care Record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C000"/>
                </a:solidFill>
              </a:rPr>
              <a:t>Andy Blofield, Director of IM&amp;T (CIO)</a:t>
            </a:r>
          </a:p>
          <a:p>
            <a:r>
              <a:rPr lang="en-US" sz="1200" dirty="0" smtClean="0">
                <a:solidFill>
                  <a:srgbClr val="FFC000"/>
                </a:solidFill>
              </a:rPr>
              <a:t>andyblofield@nhs.net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4" name="Picture 3" descr="ECG1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7643834" y="1928808"/>
            <a:ext cx="428628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Starting Point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4376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Patient Administration System &amp; 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0856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Order Communications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00557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“Best of Breed + Interfacing since 1999”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45676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PACS/RIS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3818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190 Departmental Clinical Solutions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7616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Standards Interface </a:t>
            </a:r>
            <a:r>
              <a:rPr lang="en-GB" dirty="0" smtClean="0"/>
              <a:t>Engine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289578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SALUS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2723" y="897564"/>
            <a:ext cx="8670843" cy="3331537"/>
            <a:chOff x="258488" y="1219199"/>
            <a:chExt cx="8670843" cy="44420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88" y="1219199"/>
              <a:ext cx="8670843" cy="444204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092280" y="5349567"/>
              <a:ext cx="1224136" cy="216024"/>
            </a:xfrm>
            <a:prstGeom prst="rect">
              <a:avLst/>
            </a:prstGeom>
            <a:solidFill>
              <a:srgbClr val="B2D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60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4"/>
            <a:ext cx="8928993" cy="44824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(Other than complexity)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4376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Proprietary … Vendor “lock in”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0856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Strategic fit?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7616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Data migration nightmare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4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E</a:t>
            </a:r>
            <a:r>
              <a:rPr lang="en-GB" dirty="0" smtClean="0"/>
              <a:t>nd </a:t>
            </a:r>
            <a:r>
              <a:rPr lang="en-GB" dirty="0"/>
              <a:t>G</a:t>
            </a:r>
            <a:r>
              <a:rPr lang="en-GB" dirty="0" smtClean="0"/>
              <a:t>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6" y="789553"/>
            <a:ext cx="6402288" cy="37093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54240" y="2919435"/>
            <a:ext cx="432000" cy="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466315" y="3447612"/>
            <a:ext cx="583947" cy="931489"/>
            <a:chOff x="1466314" y="4596815"/>
            <a:chExt cx="583947" cy="12419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14" y="5589240"/>
              <a:ext cx="249560" cy="2495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14" y="5085184"/>
              <a:ext cx="249560" cy="24956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1546205" y="4596815"/>
              <a:ext cx="504056" cy="328666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95791" y="3097002"/>
            <a:ext cx="150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en-GB" sz="1200" b="1" dirty="0" err="1" smtClean="0">
                <a:solidFill>
                  <a:srgbClr val="FFFF00"/>
                </a:solidFill>
                <a:latin typeface="+mj-lt"/>
              </a:rPr>
              <a:t>eObservations</a:t>
            </a:r>
            <a:r>
              <a:rPr lang="en-GB" sz="1200" b="1" dirty="0" smtClean="0">
                <a:solidFill>
                  <a:srgbClr val="FFFF00"/>
                </a:solidFill>
                <a:latin typeface="+mj-lt"/>
              </a:rPr>
              <a:t>)</a:t>
            </a:r>
            <a:endParaRPr lang="en-GB" sz="1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12162" y="1891048"/>
            <a:ext cx="936105" cy="422482"/>
            <a:chOff x="6012161" y="2521400"/>
            <a:chExt cx="936105" cy="563309"/>
          </a:xfrm>
        </p:grpSpPr>
        <p:sp>
          <p:nvSpPr>
            <p:cNvPr id="29" name="TextBox 28"/>
            <p:cNvSpPr txBox="1"/>
            <p:nvPr/>
          </p:nvSpPr>
          <p:spPr>
            <a:xfrm>
              <a:off x="6012161" y="2521400"/>
              <a:ext cx="9361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FF00"/>
                  </a:solidFill>
                  <a:latin typeface="+mj-lt"/>
                </a:rPr>
                <a:t>(</a:t>
              </a:r>
              <a:r>
                <a:rPr lang="en-GB" sz="1200" b="1" dirty="0" err="1" smtClean="0">
                  <a:solidFill>
                    <a:srgbClr val="FFFF00"/>
                  </a:solidFill>
                  <a:latin typeface="+mj-lt"/>
                </a:rPr>
                <a:t>OPENeP</a:t>
              </a:r>
              <a:r>
                <a:rPr lang="en-GB" sz="1200" b="1" dirty="0" smtClean="0">
                  <a:solidFill>
                    <a:srgbClr val="FFFF00"/>
                  </a:solidFill>
                  <a:latin typeface="+mj-lt"/>
                </a:rPr>
                <a:t>)</a:t>
              </a:r>
              <a:endParaRPr lang="en-GB" sz="12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2162" y="2715378"/>
              <a:ext cx="93610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FF00"/>
                  </a:solidFill>
                  <a:latin typeface="+mj-lt"/>
                </a:rPr>
                <a:t>(</a:t>
              </a:r>
              <a:r>
                <a:rPr lang="en-GB" sz="1200" b="1" dirty="0" err="1" smtClean="0">
                  <a:solidFill>
                    <a:srgbClr val="FFFF00"/>
                  </a:solidFill>
                  <a:latin typeface="+mj-lt"/>
                </a:rPr>
                <a:t>eForms</a:t>
              </a:r>
              <a:r>
                <a:rPr lang="en-GB" sz="1200" b="1" dirty="0" smtClean="0">
                  <a:solidFill>
                    <a:srgbClr val="FFFF00"/>
                  </a:solidFill>
                  <a:latin typeface="+mj-lt"/>
                </a:rPr>
                <a:t>)</a:t>
              </a:r>
              <a:endParaRPr lang="en-GB" sz="1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40661" y="2313544"/>
            <a:ext cx="2843308" cy="331426"/>
            <a:chOff x="1440661" y="3084726"/>
            <a:chExt cx="2843308" cy="4419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661" y="3084726"/>
              <a:ext cx="249560" cy="24956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275857" y="3116258"/>
              <a:ext cx="100811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(+ </a:t>
              </a: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eNotes</a:t>
              </a:r>
              <a:r>
                <a:rPr lang="en-GB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67745" y="2693945"/>
            <a:ext cx="4933391" cy="294735"/>
            <a:chOff x="2267744" y="3591932"/>
            <a:chExt cx="4933391" cy="392981"/>
          </a:xfrm>
        </p:grpSpPr>
        <p:sp>
          <p:nvSpPr>
            <p:cNvPr id="38" name="Rectangle 37"/>
            <p:cNvSpPr/>
            <p:nvPr/>
          </p:nvSpPr>
          <p:spPr>
            <a:xfrm>
              <a:off x="2267744" y="3591932"/>
              <a:ext cx="4933391" cy="389483"/>
            </a:xfrm>
            <a:prstGeom prst="rect">
              <a:avLst/>
            </a:prstGeom>
            <a:solidFill>
              <a:srgbClr val="35A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9752" y="3615581"/>
              <a:ext cx="3960440" cy="369332"/>
            </a:xfrm>
            <a:prstGeom prst="rect">
              <a:avLst/>
            </a:prstGeom>
            <a:solidFill>
              <a:srgbClr val="35A0C0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FF00"/>
                  </a:solidFill>
                  <a:latin typeface="+mj-lt"/>
                </a:rPr>
                <a:t>Clinical Decision Support (clinical protocols) + EWS</a:t>
              </a:r>
              <a:endParaRPr lang="en-GB" sz="1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30866" y="1584767"/>
            <a:ext cx="7704856" cy="2308324"/>
          </a:xfrm>
          <a:prstGeom prst="rect">
            <a:avLst/>
          </a:prstGeom>
          <a:solidFill>
            <a:srgbClr val="222065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Healthcare Information and Management Systems Society (HIMSS) is an American not-for-profit organization dedicated to improving health care in quality, safety, cost-effectiveness, and access through the best use of information technology and management systems. It was founded in 1961 as the Hospital Management Systems Society.</a:t>
            </a:r>
          </a:p>
          <a:p>
            <a:r>
              <a:rPr lang="en-GB" dirty="0"/>
              <a:t>It is now headquartered in Chicago, Illinois. The society has more than 50,000 individual members, over 570 corporate </a:t>
            </a:r>
            <a:r>
              <a:rPr lang="en-GB" dirty="0" smtClean="0"/>
              <a:t>members, and </a:t>
            </a:r>
            <a:r>
              <a:rPr lang="en-GB" dirty="0"/>
              <a:t>more than 225 not-for-profit </a:t>
            </a:r>
            <a:r>
              <a:rPr lang="en-GB" dirty="0" smtClean="0"/>
              <a:t>organizations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681541"/>
            <a:ext cx="8519864" cy="3817337"/>
            <a:chOff x="228600" y="908720"/>
            <a:chExt cx="8519864" cy="5089783"/>
          </a:xfrm>
        </p:grpSpPr>
        <p:sp>
          <p:nvSpPr>
            <p:cNvPr id="3" name="Rectangle 2"/>
            <p:cNvSpPr/>
            <p:nvPr/>
          </p:nvSpPr>
          <p:spPr>
            <a:xfrm>
              <a:off x="228600" y="908720"/>
              <a:ext cx="8519864" cy="5089783"/>
            </a:xfrm>
            <a:prstGeom prst="rect">
              <a:avLst/>
            </a:prstGeom>
            <a:solidFill>
              <a:srgbClr val="1B1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844824"/>
              <a:ext cx="8519864" cy="1436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A single Integrated Digital </a:t>
              </a:r>
              <a:r>
                <a:rPr lang="en-GB" sz="3200" dirty="0" smtClean="0"/>
                <a:t>Care </a:t>
              </a:r>
              <a:r>
                <a:rPr lang="en-GB" sz="3200" dirty="0"/>
                <a:t>Record (</a:t>
              </a:r>
              <a:r>
                <a:rPr lang="en-GB" sz="3200" dirty="0" smtClean="0"/>
                <a:t>IDCR)</a:t>
              </a:r>
              <a:endParaRPr lang="en-GB" sz="32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4"/>
            <a:ext cx="8928993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31390" y="2865181"/>
            <a:ext cx="3672408" cy="651964"/>
            <a:chOff x="731390" y="2463125"/>
            <a:chExt cx="3672408" cy="869286"/>
          </a:xfrm>
        </p:grpSpPr>
        <p:sp>
          <p:nvSpPr>
            <p:cNvPr id="3" name="TextBox 2"/>
            <p:cNvSpPr txBox="1"/>
            <p:nvPr/>
          </p:nvSpPr>
          <p:spPr>
            <a:xfrm>
              <a:off x="731390" y="2463125"/>
              <a:ext cx="3672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 smtClean="0"/>
                <a:t>Proprietary </a:t>
              </a:r>
              <a:r>
                <a:rPr lang="en-GB" i="1" dirty="0" smtClean="0"/>
                <a:t>… Vendor “lock in”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2839968"/>
              <a:ext cx="31559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 smtClean="0"/>
                <a:t>Data migration nightmare</a:t>
              </a:r>
              <a:endParaRPr lang="en-GB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5" y="1052613"/>
            <a:ext cx="8260883" cy="687217"/>
            <a:chOff x="467544" y="1403484"/>
            <a:chExt cx="8260883" cy="916289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1457999"/>
              <a:ext cx="46085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“Big Box” IDCR Solution</a:t>
              </a:r>
            </a:p>
            <a:p>
              <a:r>
                <a:rPr lang="en-GB" dirty="0"/>
                <a:t> </a:t>
              </a:r>
              <a:r>
                <a:rPr lang="en-GB" dirty="0" smtClean="0"/>
                <a:t>   (EPIC, Cerner, Lorenzo et al.)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5979" y="1403484"/>
              <a:ext cx="403244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Open Standards Approach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1390" y="1739830"/>
            <a:ext cx="3804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Proven deployment and benefits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IDCR out of the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Consistent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User </a:t>
            </a: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08591" y="2523916"/>
            <a:ext cx="3672408" cy="710597"/>
            <a:chOff x="729591" y="2039617"/>
            <a:chExt cx="3672408" cy="947463"/>
          </a:xfrm>
        </p:grpSpPr>
        <p:sp>
          <p:nvSpPr>
            <p:cNvPr id="16" name="TextBox 15"/>
            <p:cNvSpPr txBox="1"/>
            <p:nvPr/>
          </p:nvSpPr>
          <p:spPr>
            <a:xfrm>
              <a:off x="729591" y="2039617"/>
              <a:ext cx="3672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 smtClean="0"/>
                <a:t>No Vendor “lock in”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576" y="2494637"/>
              <a:ext cx="31559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 smtClean="0"/>
                <a:t>No Data migration</a:t>
              </a:r>
              <a:endParaRPr lang="en-GB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49283" y="1386611"/>
            <a:ext cx="380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Fits with our strategic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Incremental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Re-invigorates the SME marketplace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34515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££££</a:t>
            </a:r>
            <a:endParaRPr lang="en-GB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49283" y="3266859"/>
            <a:ext cx="335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Incremental investment (££)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0" y="1052613"/>
            <a:ext cx="3561928" cy="26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627534"/>
            <a:ext cx="7560841" cy="3996444"/>
          </a:xfrm>
          <a:prstGeom prst="round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36" y="1005576"/>
            <a:ext cx="57699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Marand Approach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115616" y="681540"/>
            <a:ext cx="6912768" cy="3726414"/>
            <a:chOff x="1115616" y="908720"/>
            <a:chExt cx="6912768" cy="4968552"/>
          </a:xfrm>
        </p:grpSpPr>
        <p:sp>
          <p:nvSpPr>
            <p:cNvPr id="4" name="Rectangle 3"/>
            <p:cNvSpPr/>
            <p:nvPr/>
          </p:nvSpPr>
          <p:spPr>
            <a:xfrm>
              <a:off x="1115616" y="908720"/>
              <a:ext cx="6912768" cy="4968552"/>
            </a:xfrm>
            <a:prstGeom prst="rect">
              <a:avLst/>
            </a:prstGeom>
            <a:solidFill>
              <a:schemeClr val="tx1"/>
            </a:solidFill>
            <a:ln w="3175"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95" y="1281226"/>
              <a:ext cx="6044233" cy="417280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43608" y="638504"/>
            <a:ext cx="7120196" cy="3926787"/>
            <a:chOff x="1043608" y="851338"/>
            <a:chExt cx="7120196" cy="5235716"/>
          </a:xfrm>
        </p:grpSpPr>
        <p:sp>
          <p:nvSpPr>
            <p:cNvPr id="9" name="Rectangle 8"/>
            <p:cNvSpPr/>
            <p:nvPr/>
          </p:nvSpPr>
          <p:spPr>
            <a:xfrm>
              <a:off x="1043608" y="851338"/>
              <a:ext cx="7120196" cy="5235716"/>
            </a:xfrm>
            <a:prstGeom prst="rect">
              <a:avLst/>
            </a:prstGeom>
            <a:solidFill>
              <a:schemeClr val="tx1"/>
            </a:solidFill>
            <a:ln w="3175"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84" y="2645473"/>
              <a:ext cx="3800693" cy="28459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024" y="1243875"/>
              <a:ext cx="3555526" cy="251129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39" y="989641"/>
            <a:ext cx="6033098" cy="32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6759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UK First of type for </a:t>
            </a:r>
            <a:r>
              <a:rPr lang="en-GB" dirty="0" err="1" smtClean="0"/>
              <a:t>OPENeP</a:t>
            </a:r>
            <a:endParaRPr lang="en-GB" i="1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Open source EPMA solution (</a:t>
            </a:r>
            <a:r>
              <a:rPr lang="en-GB" dirty="0" err="1" smtClean="0"/>
              <a:t>Think!Meds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Utilises the </a:t>
            </a:r>
            <a:r>
              <a:rPr lang="en-GB" dirty="0" err="1" smtClean="0"/>
              <a:t>openEHR</a:t>
            </a:r>
            <a:r>
              <a:rPr lang="en-GB" dirty="0" smtClean="0"/>
              <a:t> standards based repository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Accessed via Marand </a:t>
            </a:r>
            <a:r>
              <a:rPr lang="en-GB" dirty="0" err="1" smtClean="0"/>
              <a:t>Think!EHR</a:t>
            </a:r>
            <a:r>
              <a:rPr lang="en-GB" dirty="0" smtClean="0"/>
              <a:t>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Delivered through </a:t>
            </a:r>
            <a:r>
              <a:rPr lang="en-GB" sz="1600" i="1" dirty="0" err="1" smtClean="0"/>
              <a:t>See</a:t>
            </a:r>
            <a:r>
              <a:rPr lang="en-GB" dirty="0" err="1" smtClean="0"/>
              <a:t>EHR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Apperta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Source code custodianship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Software safety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CGI (solution integrator)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Implementation and support for </a:t>
            </a:r>
            <a:r>
              <a:rPr lang="en-GB" dirty="0" err="1" smtClean="0"/>
              <a:t>OPENeP</a:t>
            </a:r>
            <a:r>
              <a:rPr lang="en-GB" dirty="0" smtClean="0"/>
              <a:t> &amp; </a:t>
            </a:r>
            <a:r>
              <a:rPr lang="en-GB" dirty="0" err="1" smtClean="0"/>
              <a:t>Think!EHR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up development and support for </a:t>
            </a:r>
            <a:r>
              <a:rPr lang="en-GB" sz="1600" i="1" dirty="0" err="1"/>
              <a:t>See</a:t>
            </a:r>
            <a:r>
              <a:rPr lang="en-GB" dirty="0" err="1"/>
              <a:t>EHR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63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surgery team design template">
  <a:themeElements>
    <a:clrScheme name="PPP_SBUSC_PRT_Keyboard_Help 15">
      <a:dk1>
        <a:srgbClr val="808080"/>
      </a:dk1>
      <a:lt1>
        <a:srgbClr val="FFFFFF"/>
      </a:lt1>
      <a:dk2>
        <a:srgbClr val="B2B2B2"/>
      </a:dk2>
      <a:lt2>
        <a:srgbClr val="FFCC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808080"/>
        </a:dk1>
        <a:lt1>
          <a:srgbClr val="FFFFFF"/>
        </a:lt1>
        <a:dk2>
          <a:srgbClr val="B2B2B2"/>
        </a:dk2>
        <a:lt2>
          <a:srgbClr val="CCEC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808080"/>
        </a:dk1>
        <a:lt1>
          <a:srgbClr val="FFFFFF"/>
        </a:lt1>
        <a:dk2>
          <a:srgbClr val="B2B2B2"/>
        </a:dk2>
        <a:lt2>
          <a:srgbClr val="FFCC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34008</TotalTime>
  <Words>356</Words>
  <Application>Microsoft Office PowerPoint</Application>
  <PresentationFormat>On-screen Show (16:9)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Medical surgery team design template</vt:lpstr>
      <vt:lpstr>OPENeP - An Open Standards Approach To An Integrated Digital Care Record</vt:lpstr>
      <vt:lpstr>Our Starting Point</vt:lpstr>
      <vt:lpstr>PowerPoint Presentation</vt:lpstr>
      <vt:lpstr>Issues (Other than complexity)</vt:lpstr>
      <vt:lpstr>The End Game</vt:lpstr>
      <vt:lpstr>Options</vt:lpstr>
      <vt:lpstr>Our Vision</vt:lpstr>
      <vt:lpstr>Marand Approach</vt:lpstr>
      <vt:lpstr>Today</vt:lpstr>
      <vt:lpstr>Today</vt:lpstr>
      <vt:lpstr>Today</vt:lpstr>
      <vt:lpstr>To come</vt:lpstr>
      <vt:lpstr>OPENeP - An Open Standards Approach To An Integrated Digital Care Record</vt:lpstr>
    </vt:vector>
  </TitlesOfParts>
  <Company>Plymouth ICT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Blofield</dc:creator>
  <cp:lastModifiedBy>coplestonp</cp:lastModifiedBy>
  <cp:revision>369</cp:revision>
  <dcterms:created xsi:type="dcterms:W3CDTF">2010-01-06T15:28:09Z</dcterms:created>
  <dcterms:modified xsi:type="dcterms:W3CDTF">2018-04-17T16:13:09Z</dcterms:modified>
</cp:coreProperties>
</file>